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460" r:id="rId4"/>
    <p:sldId id="479" r:id="rId5"/>
    <p:sldId id="480" r:id="rId6"/>
    <p:sldId id="481" r:id="rId7"/>
    <p:sldId id="473" r:id="rId8"/>
    <p:sldId id="462" r:id="rId9"/>
    <p:sldId id="278"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79"/>
            <p14:sldId id="480"/>
            <p14:sldId id="481"/>
            <p14:sldId id="473"/>
            <p14:sldId id="462"/>
            <p14:sldId id="278"/>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6" autoAdjust="0"/>
    <p:restoredTop sz="94660"/>
  </p:normalViewPr>
  <p:slideViewPr>
    <p:cSldViewPr>
      <p:cViewPr varScale="1">
        <p:scale>
          <a:sx n="107" d="100"/>
          <a:sy n="107" d="100"/>
        </p:scale>
        <p:origin x="-96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Norms in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Norms in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Norms in other vector spaces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Norms in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Norms in 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Norms in other vector spaces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Norms in other vector spaces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Norms in 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Norms in 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Norms in other vector spaces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10.wmf"/><Relationship Id="rId12" Type="http://schemas.openxmlformats.org/officeDocument/2006/relationships/image" Target="../media/image9.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1.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4.wav"/><Relationship Id="rId7" Type="http://schemas.openxmlformats.org/officeDocument/2006/relationships/image" Target="../media/image13.wmf"/><Relationship Id="rId12" Type="http://schemas.openxmlformats.org/officeDocument/2006/relationships/image" Target="../media/image9.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4.wav"/><Relationship Id="rId9" Type="http://schemas.openxmlformats.org/officeDocument/2006/relationships/image" Target="../media/image14.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5.wav"/><Relationship Id="rId7" Type="http://schemas.openxmlformats.org/officeDocument/2006/relationships/image" Target="../media/image16.wmf"/><Relationship Id="rId12" Type="http://schemas.openxmlformats.org/officeDocument/2006/relationships/image" Target="../media/image9.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5.wav"/><Relationship Id="rId9" Type="http://schemas.openxmlformats.org/officeDocument/2006/relationships/image" Target="../media/image17.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6.wav"/><Relationship Id="rId7" Type="http://schemas.openxmlformats.org/officeDocument/2006/relationships/image" Target="../media/image10.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6.wav"/><Relationship Id="rId9" Type="http://schemas.openxmlformats.org/officeDocument/2006/relationships/image" Target="../media/image19.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3.bin"/><Relationship Id="rId3" Type="http://schemas.microsoft.com/office/2007/relationships/media" Target="../media/media7.wav"/><Relationship Id="rId7" Type="http://schemas.openxmlformats.org/officeDocument/2006/relationships/image" Target="../media/image20.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wav"/><Relationship Id="rId9" Type="http://schemas.openxmlformats.org/officeDocument/2006/relationships/image" Target="../media/image21.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8.wav"/><Relationship Id="rId7" Type="http://schemas.openxmlformats.org/officeDocument/2006/relationships/image" Target="../media/image22.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24.wmf"/><Relationship Id="rId5" Type="http://schemas.openxmlformats.org/officeDocument/2006/relationships/slideLayout" Target="../slideLayouts/slideLayout2.xml"/><Relationship Id="rId10" Type="http://schemas.openxmlformats.org/officeDocument/2006/relationships/oleObject" Target="../embeddings/oleObject16.bin"/><Relationship Id="rId4" Type="http://schemas.openxmlformats.org/officeDocument/2006/relationships/audio" Target="../media/media8.wav"/><Relationship Id="rId9" Type="http://schemas.openxmlformats.org/officeDocument/2006/relationships/image" Target="../media/image23.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4.4 Norms in other vector spaces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269"/>
    </mc:Choice>
    <mc:Fallback>
      <p:transition spd="slow" advTm="10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https://en.wikipedia.org/wiki/Norm_(mathematics)</a:t>
            </a:r>
            <a:endParaRPr lang="en-CA" dirty="0" smtClean="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102"/>
    </mc:Choice>
    <mc:Fallback xmlns="">
      <p:transition spd="slow" advTm="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132"/>
    </mc:Choice>
    <mc:Fallback xmlns="">
      <p:transition spd="slow" advTm="2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Norms in 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628"/>
    </mc:Choice>
    <mc:Fallback xmlns="">
      <p:transition spd="slow" advTm="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034"/>
    </mc:Choice>
    <mc:Fallback xmlns="">
      <p:transition spd="slow" advTm="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2-norm for </a:t>
            </a:r>
            <a:r>
              <a:rPr lang="en-US" dirty="0" smtClean="0"/>
              <a:t>discrete and continuous signals</a:t>
            </a:r>
          </a:p>
          <a:p>
            <a:pPr lvl="1"/>
            <a:r>
              <a:rPr lang="en-US" dirty="0" smtClean="0"/>
              <a:t>Look at some examples</a:t>
            </a:r>
            <a:endParaRPr lang="en-US" dirty="0" smtClean="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7937"/>
    </mc:Choice>
    <mc:Fallback>
      <p:transition spd="slow" advTm="1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2-norm of 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Given the discrete signal </a:t>
            </a:r>
          </a:p>
          <a:p>
            <a:endParaRPr lang="en-US" dirty="0"/>
          </a:p>
          <a:p>
            <a:endParaRPr lang="en-US" dirty="0" smtClean="0"/>
          </a:p>
          <a:p>
            <a:pPr marL="0" indent="0">
              <a:buNone/>
            </a:pPr>
            <a:r>
              <a:rPr lang="en-US" dirty="0"/>
              <a:t> </a:t>
            </a:r>
            <a:r>
              <a:rPr lang="en-US" dirty="0" smtClean="0"/>
              <a:t>     we could define</a:t>
            </a:r>
          </a:p>
          <a:p>
            <a:pPr marL="0" indent="0">
              <a:buNone/>
            </a:pPr>
            <a:endParaRPr lang="en-US" dirty="0"/>
          </a:p>
          <a:p>
            <a:r>
              <a:rPr lang="en-US" dirty="0" smtClean="0"/>
              <a:t>Unfortunately, under this definition, some discrete signals</a:t>
            </a:r>
            <a:br>
              <a:rPr lang="en-US" dirty="0" smtClean="0"/>
            </a:br>
            <a:r>
              <a:rPr lang="en-US" dirty="0" smtClean="0"/>
              <a:t>have a norm equal to </a:t>
            </a:r>
            <a:r>
              <a:rPr lang="en-US" dirty="0" smtClean="0"/>
              <a:t>infinity</a:t>
            </a:r>
          </a:p>
          <a:p>
            <a:pPr lvl="1"/>
            <a:r>
              <a:rPr lang="en-US" dirty="0" smtClean="0"/>
              <a:t>The subset of all discrete signals that have finite norms, that is,</a:t>
            </a:r>
          </a:p>
          <a:p>
            <a:pPr lvl="1"/>
            <a:endParaRPr lang="en-US" dirty="0"/>
          </a:p>
          <a:p>
            <a:pPr lvl="1"/>
            <a:endParaRPr lang="en-US" dirty="0" smtClean="0"/>
          </a:p>
          <a:p>
            <a:pPr marL="457200" lvl="1" indent="0">
              <a:buNone/>
            </a:pPr>
            <a:r>
              <a:rPr lang="en-US" dirty="0"/>
              <a:t> </a:t>
            </a:r>
            <a:r>
              <a:rPr lang="en-US" dirty="0" smtClean="0"/>
              <a:t>     forms a subspace of the vector space of all discrete signals</a:t>
            </a:r>
            <a:endParaRPr lang="en-US" dirty="0" smtClean="0"/>
          </a:p>
          <a:p>
            <a:pPr marL="0" indent="0">
              <a:buNone/>
            </a:pPr>
            <a:endParaRPr lang="en-US" dirty="0" smtClean="0"/>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9" name="Object 18"/>
          <p:cNvGraphicFramePr>
            <a:graphicFrameLocks noChangeAspect="1"/>
          </p:cNvGraphicFramePr>
          <p:nvPr>
            <p:extLst>
              <p:ext uri="{D42A27DB-BD31-4B8C-83A1-F6EECF244321}">
                <p14:modId xmlns:p14="http://schemas.microsoft.com/office/powerpoint/2010/main" val="1690619379"/>
              </p:ext>
            </p:extLst>
          </p:nvPr>
        </p:nvGraphicFramePr>
        <p:xfrm>
          <a:off x="2841625" y="2144713"/>
          <a:ext cx="3559175" cy="446087"/>
        </p:xfrm>
        <a:graphic>
          <a:graphicData uri="http://schemas.openxmlformats.org/presentationml/2006/ole">
            <mc:AlternateContent xmlns:mc="http://schemas.openxmlformats.org/markup-compatibility/2006">
              <mc:Choice xmlns:v="urn:schemas-microsoft-com:vml" Requires="v">
                <p:oleObj spid="_x0000_s147585" name="Equation" r:id="rId6" imgW="2997000" imgH="406080" progId="Equation.DSMT4">
                  <p:embed/>
                </p:oleObj>
              </mc:Choice>
              <mc:Fallback>
                <p:oleObj name="Equation" r:id="rId6" imgW="2997000" imgH="406080" progId="Equation.DSMT4">
                  <p:embed/>
                  <p:pic>
                    <p:nvPicPr>
                      <p:cNvPr id="0" name=""/>
                      <p:cNvPicPr>
                        <a:picLocks noChangeAspect="1" noChangeArrowheads="1"/>
                      </p:cNvPicPr>
                      <p:nvPr/>
                    </p:nvPicPr>
                    <p:blipFill>
                      <a:blip r:embed="rId7"/>
                      <a:srcRect/>
                      <a:stretch>
                        <a:fillRect/>
                      </a:stretch>
                    </p:blipFill>
                    <p:spPr bwMode="auto">
                      <a:xfrm>
                        <a:off x="2841625" y="2144713"/>
                        <a:ext cx="35591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371271486"/>
              </p:ext>
            </p:extLst>
          </p:nvPr>
        </p:nvGraphicFramePr>
        <p:xfrm>
          <a:off x="2895600" y="2617788"/>
          <a:ext cx="2157412" cy="822325"/>
        </p:xfrm>
        <a:graphic>
          <a:graphicData uri="http://schemas.openxmlformats.org/presentationml/2006/ole">
            <mc:AlternateContent xmlns:mc="http://schemas.openxmlformats.org/markup-compatibility/2006">
              <mc:Choice xmlns:v="urn:schemas-microsoft-com:vml" Requires="v">
                <p:oleObj spid="_x0000_s147586" name="Equation" r:id="rId8" imgW="1815840" imgH="749160" progId="Equation.DSMT4">
                  <p:embed/>
                </p:oleObj>
              </mc:Choice>
              <mc:Fallback>
                <p:oleObj name="Equation" r:id="rId8" imgW="1815840" imgH="749160" progId="Equation.DSMT4">
                  <p:embed/>
                  <p:pic>
                    <p:nvPicPr>
                      <p:cNvPr id="0" name=""/>
                      <p:cNvPicPr>
                        <a:picLocks noChangeAspect="1" noChangeArrowheads="1"/>
                      </p:cNvPicPr>
                      <p:nvPr/>
                    </p:nvPicPr>
                    <p:blipFill>
                      <a:blip r:embed="rId9"/>
                      <a:srcRect/>
                      <a:stretch>
                        <a:fillRect/>
                      </a:stretch>
                    </p:blipFill>
                    <p:spPr bwMode="auto">
                      <a:xfrm>
                        <a:off x="2895600" y="2617788"/>
                        <a:ext cx="21574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134536092"/>
              </p:ext>
            </p:extLst>
          </p:nvPr>
        </p:nvGraphicFramePr>
        <p:xfrm>
          <a:off x="3105150" y="4740275"/>
          <a:ext cx="2686050" cy="822325"/>
        </p:xfrm>
        <a:graphic>
          <a:graphicData uri="http://schemas.openxmlformats.org/presentationml/2006/ole">
            <mc:AlternateContent xmlns:mc="http://schemas.openxmlformats.org/markup-compatibility/2006">
              <mc:Choice xmlns:v="urn:schemas-microsoft-com:vml" Requires="v">
                <p:oleObj spid="_x0000_s147587" name="Equation" r:id="rId10" imgW="2260440" imgH="749160" progId="Equation.DSMT4">
                  <p:embed/>
                </p:oleObj>
              </mc:Choice>
              <mc:Fallback>
                <p:oleObj name="Equation" r:id="rId10" imgW="2260440" imgH="749160" progId="Equation.DSMT4">
                  <p:embed/>
                  <p:pic>
                    <p:nvPicPr>
                      <p:cNvPr id="0" name=""/>
                      <p:cNvPicPr>
                        <a:picLocks noChangeAspect="1" noChangeArrowheads="1"/>
                      </p:cNvPicPr>
                      <p:nvPr/>
                    </p:nvPicPr>
                    <p:blipFill>
                      <a:blip r:embed="rId11"/>
                      <a:srcRect/>
                      <a:stretch>
                        <a:fillRect/>
                      </a:stretch>
                    </p:blipFill>
                    <p:spPr bwMode="auto">
                      <a:xfrm>
                        <a:off x="3105150" y="4740275"/>
                        <a:ext cx="2686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146068"/>
    </mc:Choice>
    <mc:Fallback>
      <p:transition spd="slow" advTm="14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2-norm of 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example,</a:t>
            </a:r>
            <a:endParaRPr lang="en-US" dirty="0" smtClean="0"/>
          </a:p>
          <a:p>
            <a:pPr lvl="1"/>
            <a:r>
              <a:rPr lang="en-US" dirty="0" smtClean="0"/>
              <a:t>If              , then                                                   is such a signal,</a:t>
            </a:r>
            <a:br>
              <a:rPr lang="en-US" dirty="0" smtClean="0"/>
            </a:br>
            <a:r>
              <a:rPr lang="en-US" dirty="0" smtClean="0"/>
              <a:t/>
            </a:r>
            <a:br>
              <a:rPr lang="en-US" dirty="0" smtClean="0"/>
            </a:br>
            <a:r>
              <a:rPr lang="en-US" dirty="0" smtClean="0"/>
              <a:t>           for    </a:t>
            </a:r>
          </a:p>
          <a:p>
            <a:pPr marL="0" indent="0">
              <a:buNone/>
            </a:pPr>
            <a:endParaRPr lang="en-US" dirty="0" smtClean="0"/>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3449249007"/>
              </p:ext>
            </p:extLst>
          </p:nvPr>
        </p:nvGraphicFramePr>
        <p:xfrm>
          <a:off x="1592263" y="2013270"/>
          <a:ext cx="693737" cy="390525"/>
        </p:xfrm>
        <a:graphic>
          <a:graphicData uri="http://schemas.openxmlformats.org/presentationml/2006/ole">
            <mc:AlternateContent xmlns:mc="http://schemas.openxmlformats.org/markup-compatibility/2006">
              <mc:Choice xmlns:v="urn:schemas-microsoft-com:vml" Requires="v">
                <p:oleObj spid="_x0000_s215061" name="Equation" r:id="rId6" imgW="583920" imgH="355320" progId="Equation.DSMT4">
                  <p:embed/>
                </p:oleObj>
              </mc:Choice>
              <mc:Fallback>
                <p:oleObj name="Equation" r:id="rId6" imgW="583920" imgH="355320" progId="Equation.DSMT4">
                  <p:embed/>
                  <p:pic>
                    <p:nvPicPr>
                      <p:cNvPr id="0" name=""/>
                      <p:cNvPicPr>
                        <a:picLocks noChangeAspect="1" noChangeArrowheads="1"/>
                      </p:cNvPicPr>
                      <p:nvPr/>
                    </p:nvPicPr>
                    <p:blipFill>
                      <a:blip r:embed="rId7"/>
                      <a:srcRect/>
                      <a:stretch>
                        <a:fillRect/>
                      </a:stretch>
                    </p:blipFill>
                    <p:spPr bwMode="auto">
                      <a:xfrm>
                        <a:off x="1592263" y="2013270"/>
                        <a:ext cx="6937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47377441"/>
              </p:ext>
            </p:extLst>
          </p:nvPr>
        </p:nvGraphicFramePr>
        <p:xfrm>
          <a:off x="3084444" y="1913878"/>
          <a:ext cx="2714625" cy="530225"/>
        </p:xfrm>
        <a:graphic>
          <a:graphicData uri="http://schemas.openxmlformats.org/presentationml/2006/ole">
            <mc:AlternateContent xmlns:mc="http://schemas.openxmlformats.org/markup-compatibility/2006">
              <mc:Choice xmlns:v="urn:schemas-microsoft-com:vml" Requires="v">
                <p:oleObj spid="_x0000_s215062" name="Equation" r:id="rId8" imgW="2286000" imgH="482400" progId="Equation.DSMT4">
                  <p:embed/>
                </p:oleObj>
              </mc:Choice>
              <mc:Fallback>
                <p:oleObj name="Equation" r:id="rId8" imgW="2286000" imgH="482400" progId="Equation.DSMT4">
                  <p:embed/>
                  <p:pic>
                    <p:nvPicPr>
                      <p:cNvPr id="0" name=""/>
                      <p:cNvPicPr>
                        <a:picLocks noChangeAspect="1" noChangeArrowheads="1"/>
                      </p:cNvPicPr>
                      <p:nvPr/>
                    </p:nvPicPr>
                    <p:blipFill>
                      <a:blip r:embed="rId9"/>
                      <a:srcRect/>
                      <a:stretch>
                        <a:fillRect/>
                      </a:stretch>
                    </p:blipFill>
                    <p:spPr bwMode="auto">
                      <a:xfrm>
                        <a:off x="3084444" y="1913878"/>
                        <a:ext cx="27146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4606996"/>
              </p:ext>
            </p:extLst>
          </p:nvPr>
        </p:nvGraphicFramePr>
        <p:xfrm>
          <a:off x="2286000" y="2379983"/>
          <a:ext cx="3392488" cy="1812925"/>
        </p:xfrm>
        <a:graphic>
          <a:graphicData uri="http://schemas.openxmlformats.org/presentationml/2006/ole">
            <mc:AlternateContent xmlns:mc="http://schemas.openxmlformats.org/markup-compatibility/2006">
              <mc:Choice xmlns:v="urn:schemas-microsoft-com:vml" Requires="v">
                <p:oleObj spid="_x0000_s215063" name="Equation" r:id="rId10" imgW="2857320" imgH="1650960" progId="Equation.DSMT4">
                  <p:embed/>
                </p:oleObj>
              </mc:Choice>
              <mc:Fallback>
                <p:oleObj name="Equation" r:id="rId10" imgW="2857320" imgH="1650960" progId="Equation.DSMT4">
                  <p:embed/>
                  <p:pic>
                    <p:nvPicPr>
                      <p:cNvPr id="0" name=""/>
                      <p:cNvPicPr>
                        <a:picLocks noChangeAspect="1" noChangeArrowheads="1"/>
                      </p:cNvPicPr>
                      <p:nvPr/>
                    </p:nvPicPr>
                    <p:blipFill>
                      <a:blip r:embed="rId11"/>
                      <a:srcRect/>
                      <a:stretch>
                        <a:fillRect/>
                      </a:stretch>
                    </p:blipFill>
                    <p:spPr bwMode="auto">
                      <a:xfrm>
                        <a:off x="2286000" y="2379983"/>
                        <a:ext cx="3392488"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17838899"/>
      </p:ext>
    </p:extLst>
  </p:cSld>
  <p:clrMapOvr>
    <a:masterClrMapping/>
  </p:clrMapOvr>
  <mc:AlternateContent xmlns:mc="http://schemas.openxmlformats.org/markup-compatibility/2006">
    <mc:Choice xmlns:p14="http://schemas.microsoft.com/office/powerpoint/2010/main" Requires="p14">
      <p:transition spd="slow" p14:dur="2000" advTm="67542"/>
    </mc:Choice>
    <mc:Fallback>
      <p:transition spd="slow" advTm="67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2-norm of 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example, the discrete signal</a:t>
            </a:r>
          </a:p>
          <a:p>
            <a:endParaRPr lang="en-US" dirty="0"/>
          </a:p>
          <a:p>
            <a:pPr marL="0" indent="0">
              <a:buNone/>
            </a:pPr>
            <a:endParaRPr lang="en-US" dirty="0"/>
          </a:p>
          <a:p>
            <a:pPr marL="0" indent="0">
              <a:buNone/>
            </a:pPr>
            <a:r>
              <a:rPr lang="en-US" dirty="0" smtClean="0"/>
              <a:t>      has a 2-norm equal to </a:t>
            </a:r>
          </a:p>
          <a:p>
            <a:pPr marL="0" indent="0">
              <a:buNone/>
            </a:pPr>
            <a:endParaRPr lang="en-US" dirty="0"/>
          </a:p>
          <a:p>
            <a:pPr marL="0" indent="0">
              <a:buNone/>
            </a:pPr>
            <a:endParaRPr lang="en-US" dirty="0" smtClean="0"/>
          </a:p>
          <a:p>
            <a:pPr marL="0" indent="0">
              <a:buNone/>
            </a:pPr>
            <a:endParaRPr lang="en-US" dirty="0"/>
          </a:p>
          <a:p>
            <a:r>
              <a:rPr lang="en-US" dirty="0" smtClean="0"/>
              <a:t>Thus, a </a:t>
            </a:r>
            <a:r>
              <a:rPr lang="en-US" dirty="0" smtClean="0"/>
              <a:t>unit </a:t>
            </a:r>
            <a:r>
              <a:rPr lang="en-US" dirty="0" smtClean="0"/>
              <a:t>discrete </a:t>
            </a:r>
            <a:r>
              <a:rPr lang="en-US" dirty="0" smtClean="0"/>
              <a:t>signal would be </a:t>
            </a:r>
          </a:p>
          <a:p>
            <a:pPr marL="0" indent="0">
              <a:buNone/>
            </a:pPr>
            <a:endParaRPr lang="en-US" dirty="0" smtClean="0"/>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350676393"/>
              </p:ext>
            </p:extLst>
          </p:nvPr>
        </p:nvGraphicFramePr>
        <p:xfrm>
          <a:off x="3397250" y="2216150"/>
          <a:ext cx="2473325" cy="517525"/>
        </p:xfrm>
        <a:graphic>
          <a:graphicData uri="http://schemas.openxmlformats.org/presentationml/2006/ole">
            <mc:AlternateContent xmlns:mc="http://schemas.openxmlformats.org/markup-compatibility/2006">
              <mc:Choice xmlns:v="urn:schemas-microsoft-com:vml" Requires="v">
                <p:oleObj spid="_x0000_s216075" name="Equation" r:id="rId6" imgW="2082600" imgH="469800" progId="Equation.DSMT4">
                  <p:embed/>
                </p:oleObj>
              </mc:Choice>
              <mc:Fallback>
                <p:oleObj name="Equation" r:id="rId6" imgW="2082600" imgH="469800" progId="Equation.DSMT4">
                  <p:embed/>
                  <p:pic>
                    <p:nvPicPr>
                      <p:cNvPr id="0" name=""/>
                      <p:cNvPicPr>
                        <a:picLocks noChangeAspect="1" noChangeArrowheads="1"/>
                      </p:cNvPicPr>
                      <p:nvPr/>
                    </p:nvPicPr>
                    <p:blipFill>
                      <a:blip r:embed="rId7"/>
                      <a:srcRect/>
                      <a:stretch>
                        <a:fillRect/>
                      </a:stretch>
                    </p:blipFill>
                    <p:spPr bwMode="auto">
                      <a:xfrm>
                        <a:off x="3397250" y="2216150"/>
                        <a:ext cx="24733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42946942"/>
              </p:ext>
            </p:extLst>
          </p:nvPr>
        </p:nvGraphicFramePr>
        <p:xfrm>
          <a:off x="2946400" y="3276600"/>
          <a:ext cx="3302000" cy="836613"/>
        </p:xfrm>
        <a:graphic>
          <a:graphicData uri="http://schemas.openxmlformats.org/presentationml/2006/ole">
            <mc:AlternateContent xmlns:mc="http://schemas.openxmlformats.org/markup-compatibility/2006">
              <mc:Choice xmlns:v="urn:schemas-microsoft-com:vml" Requires="v">
                <p:oleObj spid="_x0000_s216076" name="Equation" r:id="rId8" imgW="2781000" imgH="761760" progId="Equation.DSMT4">
                  <p:embed/>
                </p:oleObj>
              </mc:Choice>
              <mc:Fallback>
                <p:oleObj name="Equation" r:id="rId8" imgW="2781000" imgH="761760" progId="Equation.DSMT4">
                  <p:embed/>
                  <p:pic>
                    <p:nvPicPr>
                      <p:cNvPr id="0" name=""/>
                      <p:cNvPicPr>
                        <a:picLocks noChangeAspect="1" noChangeArrowheads="1"/>
                      </p:cNvPicPr>
                      <p:nvPr/>
                    </p:nvPicPr>
                    <p:blipFill>
                      <a:blip r:embed="rId9"/>
                      <a:srcRect/>
                      <a:stretch>
                        <a:fillRect/>
                      </a:stretch>
                    </p:blipFill>
                    <p:spPr bwMode="auto">
                      <a:xfrm>
                        <a:off x="2946400" y="3276600"/>
                        <a:ext cx="3302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561470149"/>
              </p:ext>
            </p:extLst>
          </p:nvPr>
        </p:nvGraphicFramePr>
        <p:xfrm>
          <a:off x="3175000" y="4991100"/>
          <a:ext cx="2986088" cy="493713"/>
        </p:xfrm>
        <a:graphic>
          <a:graphicData uri="http://schemas.openxmlformats.org/presentationml/2006/ole">
            <mc:AlternateContent xmlns:mc="http://schemas.openxmlformats.org/markup-compatibility/2006">
              <mc:Choice xmlns:v="urn:schemas-microsoft-com:vml" Requires="v">
                <p:oleObj spid="_x0000_s216077" name="Equation" r:id="rId10" imgW="2286000" imgH="406080" progId="Equation.DSMT4">
                  <p:embed/>
                </p:oleObj>
              </mc:Choice>
              <mc:Fallback>
                <p:oleObj name="Equation" r:id="rId10" imgW="2286000" imgH="406080" progId="Equation.DSMT4">
                  <p:embed/>
                  <p:pic>
                    <p:nvPicPr>
                      <p:cNvPr id="0" name=""/>
                      <p:cNvPicPr>
                        <a:picLocks noChangeAspect="1" noChangeArrowheads="1"/>
                      </p:cNvPicPr>
                      <p:nvPr/>
                    </p:nvPicPr>
                    <p:blipFill>
                      <a:blip r:embed="rId11"/>
                      <a:srcRect/>
                      <a:stretch>
                        <a:fillRect/>
                      </a:stretch>
                    </p:blipFill>
                    <p:spPr bwMode="auto">
                      <a:xfrm>
                        <a:off x="3175000" y="4991100"/>
                        <a:ext cx="29860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30594051"/>
      </p:ext>
    </p:extLst>
  </p:cSld>
  <p:clrMapOvr>
    <a:masterClrMapping/>
  </p:clrMapOvr>
  <mc:AlternateContent xmlns:mc="http://schemas.openxmlformats.org/markup-compatibility/2006">
    <mc:Choice xmlns:p14="http://schemas.microsoft.com/office/powerpoint/2010/main" Requires="p14">
      <p:transition spd="slow" p14:dur="2000" advTm="65999"/>
    </mc:Choice>
    <mc:Fallback>
      <p:transition spd="slow" advTm="6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Infinity-norm </a:t>
            </a:r>
            <a:r>
              <a:rPr lang="en-US" dirty="0"/>
              <a:t>of 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Given the discrete signal </a:t>
            </a:r>
          </a:p>
          <a:p>
            <a:endParaRPr lang="en-US" dirty="0"/>
          </a:p>
          <a:p>
            <a:endParaRPr lang="en-US" dirty="0" smtClean="0"/>
          </a:p>
          <a:p>
            <a:pPr marL="0" indent="0">
              <a:buNone/>
            </a:pPr>
            <a:r>
              <a:rPr lang="en-US" dirty="0"/>
              <a:t> </a:t>
            </a:r>
            <a:r>
              <a:rPr lang="en-US" dirty="0" smtClean="0"/>
              <a:t>     we could define</a:t>
            </a:r>
          </a:p>
          <a:p>
            <a:pPr marL="0" indent="0">
              <a:buNone/>
            </a:pPr>
            <a:endParaRPr lang="en-US" dirty="0"/>
          </a:p>
          <a:p>
            <a:pPr lvl="1"/>
            <a:r>
              <a:rPr lang="en-US" dirty="0" smtClean="0"/>
              <a:t>Here “sup” means </a:t>
            </a:r>
            <a:r>
              <a:rPr lang="en-US" i="1" dirty="0" smtClean="0"/>
              <a:t>supremum</a:t>
            </a:r>
            <a:r>
              <a:rPr lang="en-US" dirty="0" smtClean="0"/>
              <a:t>, which is similar to a maximum</a:t>
            </a:r>
          </a:p>
          <a:p>
            <a:pPr lvl="1"/>
            <a:endParaRPr lang="en-US" dirty="0" smtClean="0"/>
          </a:p>
          <a:p>
            <a:r>
              <a:rPr lang="en-US" dirty="0" smtClean="0"/>
              <a:t>The subspace of all discrete signals for which this norm is</a:t>
            </a:r>
            <a:br>
              <a:rPr lang="en-US" dirty="0" smtClean="0"/>
            </a:br>
            <a:r>
              <a:rPr lang="en-US" dirty="0" smtClean="0"/>
              <a:t>finite equals the subspace of all bounded signals</a:t>
            </a:r>
            <a:endParaRPr lang="en-US" dirty="0" smtClean="0"/>
          </a:p>
          <a:p>
            <a:pPr marL="0" indent="0">
              <a:buNone/>
            </a:pPr>
            <a:endParaRPr lang="en-US" dirty="0" smtClean="0"/>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9" name="Object 18"/>
          <p:cNvGraphicFramePr>
            <a:graphicFrameLocks noChangeAspect="1"/>
          </p:cNvGraphicFramePr>
          <p:nvPr>
            <p:extLst>
              <p:ext uri="{D42A27DB-BD31-4B8C-83A1-F6EECF244321}">
                <p14:modId xmlns:p14="http://schemas.microsoft.com/office/powerpoint/2010/main" val="3397789800"/>
              </p:ext>
            </p:extLst>
          </p:nvPr>
        </p:nvGraphicFramePr>
        <p:xfrm>
          <a:off x="2841625" y="2144713"/>
          <a:ext cx="3559175" cy="446087"/>
        </p:xfrm>
        <a:graphic>
          <a:graphicData uri="http://schemas.openxmlformats.org/presentationml/2006/ole">
            <mc:AlternateContent xmlns:mc="http://schemas.openxmlformats.org/markup-compatibility/2006">
              <mc:Choice xmlns:v="urn:schemas-microsoft-com:vml" Requires="v">
                <p:oleObj spid="_x0000_s218118" name="Equation" r:id="rId6" imgW="2997000" imgH="406080" progId="Equation.DSMT4">
                  <p:embed/>
                </p:oleObj>
              </mc:Choice>
              <mc:Fallback>
                <p:oleObj name="Equation" r:id="rId6" imgW="2997000" imgH="406080" progId="Equation.DSMT4">
                  <p:embed/>
                  <p:pic>
                    <p:nvPicPr>
                      <p:cNvPr id="0" name=""/>
                      <p:cNvPicPr>
                        <a:picLocks noChangeAspect="1" noChangeArrowheads="1"/>
                      </p:cNvPicPr>
                      <p:nvPr/>
                    </p:nvPicPr>
                    <p:blipFill>
                      <a:blip r:embed="rId7"/>
                      <a:srcRect/>
                      <a:stretch>
                        <a:fillRect/>
                      </a:stretch>
                    </p:blipFill>
                    <p:spPr bwMode="auto">
                      <a:xfrm>
                        <a:off x="2841625" y="2144713"/>
                        <a:ext cx="35591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619341037"/>
              </p:ext>
            </p:extLst>
          </p:nvPr>
        </p:nvGraphicFramePr>
        <p:xfrm>
          <a:off x="2844800" y="2819400"/>
          <a:ext cx="2489200" cy="598487"/>
        </p:xfrm>
        <a:graphic>
          <a:graphicData uri="http://schemas.openxmlformats.org/presentationml/2006/ole">
            <mc:AlternateContent xmlns:mc="http://schemas.openxmlformats.org/markup-compatibility/2006">
              <mc:Choice xmlns:v="urn:schemas-microsoft-com:vml" Requires="v">
                <p:oleObj spid="_x0000_s218119" name="Equation" r:id="rId8" imgW="2095200" imgH="545760" progId="Equation.DSMT4">
                  <p:embed/>
                </p:oleObj>
              </mc:Choice>
              <mc:Fallback>
                <p:oleObj name="Equation" r:id="rId8" imgW="2095200" imgH="545760" progId="Equation.DSMT4">
                  <p:embed/>
                  <p:pic>
                    <p:nvPicPr>
                      <p:cNvPr id="0" name=""/>
                      <p:cNvPicPr>
                        <a:picLocks noChangeAspect="1" noChangeArrowheads="1"/>
                      </p:cNvPicPr>
                      <p:nvPr/>
                    </p:nvPicPr>
                    <p:blipFill>
                      <a:blip r:embed="rId9"/>
                      <a:srcRect/>
                      <a:stretch>
                        <a:fillRect/>
                      </a:stretch>
                    </p:blipFill>
                    <p:spPr bwMode="auto">
                      <a:xfrm>
                        <a:off x="2844800" y="2819400"/>
                        <a:ext cx="24892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42969696"/>
      </p:ext>
    </p:extLst>
  </p:cSld>
  <p:clrMapOvr>
    <a:masterClrMapping/>
  </p:clrMapOvr>
  <mc:AlternateContent xmlns:mc="http://schemas.openxmlformats.org/markup-compatibility/2006">
    <mc:Choice xmlns:p14="http://schemas.microsoft.com/office/powerpoint/2010/main" Requires="p14">
      <p:transition spd="slow" p14:dur="2000" advTm="45962"/>
    </mc:Choice>
    <mc:Fallback>
      <p:transition spd="slow" advTm="4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2-norms of continuous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Given the continuous signal </a:t>
            </a:r>
            <a:r>
              <a:rPr lang="en-US" i="1" dirty="0" smtClean="0"/>
              <a:t>f</a:t>
            </a:r>
            <a:r>
              <a:rPr lang="en-US" dirty="0"/>
              <a:t> </a:t>
            </a:r>
            <a:r>
              <a:rPr lang="en-US" dirty="0" smtClean="0"/>
              <a:t>defined on [0, </a:t>
            </a:r>
            <a:r>
              <a:rPr lang="en-CA" dirty="0" smtClean="0"/>
              <a:t>∞),</a:t>
            </a:r>
            <a:br>
              <a:rPr lang="en-CA" dirty="0" smtClean="0"/>
            </a:br>
            <a:r>
              <a:rPr lang="en-CA" dirty="0" smtClean="0"/>
              <a:t>     we can define </a:t>
            </a:r>
          </a:p>
          <a:p>
            <a:endParaRPr lang="en-US" dirty="0"/>
          </a:p>
          <a:p>
            <a:endParaRPr lang="en-US" dirty="0" smtClean="0"/>
          </a:p>
          <a:p>
            <a:r>
              <a:rPr lang="en-US" dirty="0" smtClean="0"/>
              <a:t>Again, a lot of functions have an infinite square integral</a:t>
            </a:r>
          </a:p>
          <a:p>
            <a:pPr lvl="1"/>
            <a:r>
              <a:rPr lang="en-US" dirty="0" smtClean="0"/>
              <a:t>If we restrict ourselves to those functions for which</a:t>
            </a:r>
          </a:p>
          <a:p>
            <a:pPr lvl="1"/>
            <a:endParaRPr lang="en-US" dirty="0"/>
          </a:p>
          <a:p>
            <a:pPr lvl="1"/>
            <a:endParaRPr lang="en-US" dirty="0" smtClean="0"/>
          </a:p>
          <a:p>
            <a:pPr lvl="1"/>
            <a:endParaRPr lang="en-US" dirty="0"/>
          </a:p>
          <a:p>
            <a:pPr marL="457200" lvl="1" indent="0">
              <a:buNone/>
            </a:pPr>
            <a:r>
              <a:rPr lang="en-US" dirty="0" smtClean="0"/>
              <a:t>     this forms a subspace of all continuous </a:t>
            </a:r>
            <a:r>
              <a:rPr lang="en-US" dirty="0" smtClean="0"/>
              <a:t>signals</a:t>
            </a:r>
          </a:p>
          <a:p>
            <a:pPr lvl="1"/>
            <a:r>
              <a:rPr lang="en-US" dirty="0" smtClean="0"/>
              <a:t>This is the subspace of all </a:t>
            </a:r>
            <a:r>
              <a:rPr lang="en-US" i="1" dirty="0" smtClean="0"/>
              <a:t>square-integrable functions</a:t>
            </a:r>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382578449"/>
              </p:ext>
            </p:extLst>
          </p:nvPr>
        </p:nvGraphicFramePr>
        <p:xfrm>
          <a:off x="3429000" y="2209800"/>
          <a:ext cx="2322513" cy="906463"/>
        </p:xfrm>
        <a:graphic>
          <a:graphicData uri="http://schemas.openxmlformats.org/presentationml/2006/ole">
            <mc:AlternateContent xmlns:mc="http://schemas.openxmlformats.org/markup-compatibility/2006">
              <mc:Choice xmlns:v="urn:schemas-microsoft-com:vml" Requires="v">
                <p:oleObj spid="_x0000_s208928" name="Equation" r:id="rId6" imgW="1955520" imgH="825480" progId="Equation.DSMT4">
                  <p:embed/>
                </p:oleObj>
              </mc:Choice>
              <mc:Fallback>
                <p:oleObj name="Equation" r:id="rId6" imgW="1955520" imgH="825480" progId="Equation.DSMT4">
                  <p:embed/>
                  <p:pic>
                    <p:nvPicPr>
                      <p:cNvPr id="0" name="Object 25"/>
                      <p:cNvPicPr>
                        <a:picLocks noChangeAspect="1" noChangeArrowheads="1"/>
                      </p:cNvPicPr>
                      <p:nvPr/>
                    </p:nvPicPr>
                    <p:blipFill>
                      <a:blip r:embed="rId7"/>
                      <a:srcRect/>
                      <a:stretch>
                        <a:fillRect/>
                      </a:stretch>
                    </p:blipFill>
                    <p:spPr bwMode="auto">
                      <a:xfrm>
                        <a:off x="3429000" y="2209800"/>
                        <a:ext cx="232251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60349076"/>
              </p:ext>
            </p:extLst>
          </p:nvPr>
        </p:nvGraphicFramePr>
        <p:xfrm>
          <a:off x="3200400" y="4038600"/>
          <a:ext cx="2835275" cy="906463"/>
        </p:xfrm>
        <a:graphic>
          <a:graphicData uri="http://schemas.openxmlformats.org/presentationml/2006/ole">
            <mc:AlternateContent xmlns:mc="http://schemas.openxmlformats.org/markup-compatibility/2006">
              <mc:Choice xmlns:v="urn:schemas-microsoft-com:vml" Requires="v">
                <p:oleObj spid="_x0000_s208929" name="Equation" r:id="rId8" imgW="2387520" imgH="825480" progId="Equation.DSMT4">
                  <p:embed/>
                </p:oleObj>
              </mc:Choice>
              <mc:Fallback>
                <p:oleObj name="Equation" r:id="rId8" imgW="2387520" imgH="825480" progId="Equation.DSMT4">
                  <p:embed/>
                  <p:pic>
                    <p:nvPicPr>
                      <p:cNvPr id="0" name=""/>
                      <p:cNvPicPr>
                        <a:picLocks noChangeAspect="1" noChangeArrowheads="1"/>
                      </p:cNvPicPr>
                      <p:nvPr/>
                    </p:nvPicPr>
                    <p:blipFill>
                      <a:blip r:embed="rId9"/>
                      <a:srcRect/>
                      <a:stretch>
                        <a:fillRect/>
                      </a:stretch>
                    </p:blipFill>
                    <p:spPr bwMode="auto">
                      <a:xfrm>
                        <a:off x="3200400" y="4038600"/>
                        <a:ext cx="283527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75749992"/>
      </p:ext>
    </p:extLst>
  </p:cSld>
  <p:clrMapOvr>
    <a:masterClrMapping/>
  </p:clrMapOvr>
  <mc:AlternateContent xmlns:mc="http://schemas.openxmlformats.org/markup-compatibility/2006">
    <mc:Choice xmlns:p14="http://schemas.microsoft.com/office/powerpoint/2010/main" Requires="p14">
      <p:transition spd="slow" p14:dur="2000" advTm="73831"/>
    </mc:Choice>
    <mc:Fallback>
      <p:transition spd="slow" advTm="73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2-norms of continuous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example, if</a:t>
            </a:r>
          </a:p>
          <a:p>
            <a:endParaRPr lang="en-US" dirty="0"/>
          </a:p>
          <a:p>
            <a:endParaRPr lang="en-US" dirty="0" smtClean="0"/>
          </a:p>
          <a:p>
            <a:pPr marL="0" indent="0">
              <a:buNone/>
            </a:pPr>
            <a:r>
              <a:rPr lang="en-US" dirty="0"/>
              <a:t> </a:t>
            </a:r>
            <a:r>
              <a:rPr lang="en-US" dirty="0" smtClean="0"/>
              <a:t>    so  </a:t>
            </a:r>
          </a:p>
          <a:p>
            <a:pPr marL="0" indent="0">
              <a:buNone/>
            </a:pPr>
            <a:endParaRPr lang="en-US" dirty="0"/>
          </a:p>
          <a:p>
            <a:pPr marL="0" indent="0">
              <a:buNone/>
            </a:pPr>
            <a:endParaRPr lang="en-US" dirty="0" smtClean="0"/>
          </a:p>
          <a:p>
            <a:pPr marL="0" indent="0">
              <a:buNone/>
            </a:pPr>
            <a:endParaRPr lang="en-US" dirty="0"/>
          </a:p>
          <a:p>
            <a:r>
              <a:rPr lang="en-US" dirty="0" smtClean="0"/>
              <a:t>Thus, </a:t>
            </a:r>
            <a:r>
              <a:rPr lang="en-US" dirty="0"/>
              <a:t> </a:t>
            </a:r>
            <a:r>
              <a:rPr lang="en-US" dirty="0" smtClean="0"/>
              <a:t>                           </a:t>
            </a:r>
            <a:r>
              <a:rPr lang="en-US" dirty="0" smtClean="0"/>
              <a:t>would </a:t>
            </a:r>
            <a:r>
              <a:rPr lang="en-US" dirty="0" smtClean="0"/>
              <a:t>now be a </a:t>
            </a:r>
            <a:r>
              <a:rPr lang="en-US" i="1" dirty="0" smtClean="0"/>
              <a:t>unit function</a:t>
            </a:r>
            <a:r>
              <a:rPr lang="en-US" dirty="0" smtClean="0"/>
              <a:t> </a:t>
            </a:r>
            <a:endParaRPr lang="en-US" dirty="0" smtClean="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75820780"/>
              </p:ext>
            </p:extLst>
          </p:nvPr>
        </p:nvGraphicFramePr>
        <p:xfrm>
          <a:off x="2608263" y="3048000"/>
          <a:ext cx="3816350" cy="906463"/>
        </p:xfrm>
        <a:graphic>
          <a:graphicData uri="http://schemas.openxmlformats.org/presentationml/2006/ole">
            <mc:AlternateContent xmlns:mc="http://schemas.openxmlformats.org/markup-compatibility/2006">
              <mc:Choice xmlns:v="urn:schemas-microsoft-com:vml" Requires="v">
                <p:oleObj spid="_x0000_s196710" name="Equation" r:id="rId6" imgW="3213000" imgH="825480" progId="Equation.DSMT4">
                  <p:embed/>
                </p:oleObj>
              </mc:Choice>
              <mc:Fallback>
                <p:oleObj name="Equation" r:id="rId6" imgW="3213000" imgH="825480" progId="Equation.DSMT4">
                  <p:embed/>
                  <p:pic>
                    <p:nvPicPr>
                      <p:cNvPr id="0" name="Object 6"/>
                      <p:cNvPicPr>
                        <a:picLocks noChangeAspect="1" noChangeArrowheads="1"/>
                      </p:cNvPicPr>
                      <p:nvPr/>
                    </p:nvPicPr>
                    <p:blipFill>
                      <a:blip r:embed="rId7"/>
                      <a:srcRect/>
                      <a:stretch>
                        <a:fillRect/>
                      </a:stretch>
                    </p:blipFill>
                    <p:spPr bwMode="auto">
                      <a:xfrm>
                        <a:off x="2608263" y="3048000"/>
                        <a:ext cx="381635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62459041"/>
              </p:ext>
            </p:extLst>
          </p:nvPr>
        </p:nvGraphicFramePr>
        <p:xfrm>
          <a:off x="3444875" y="2003425"/>
          <a:ext cx="2443163" cy="557213"/>
        </p:xfrm>
        <a:graphic>
          <a:graphicData uri="http://schemas.openxmlformats.org/presentationml/2006/ole">
            <mc:AlternateContent xmlns:mc="http://schemas.openxmlformats.org/markup-compatibility/2006">
              <mc:Choice xmlns:v="urn:schemas-microsoft-com:vml" Requires="v">
                <p:oleObj spid="_x0000_s196711" name="Equation" r:id="rId8" imgW="2057400" imgH="507960" progId="Equation.DSMT4">
                  <p:embed/>
                </p:oleObj>
              </mc:Choice>
              <mc:Fallback>
                <p:oleObj name="Equation" r:id="rId8" imgW="2057400" imgH="507960" progId="Equation.DSMT4">
                  <p:embed/>
                  <p:pic>
                    <p:nvPicPr>
                      <p:cNvPr id="0" name=""/>
                      <p:cNvPicPr>
                        <a:picLocks noChangeAspect="1" noChangeArrowheads="1"/>
                      </p:cNvPicPr>
                      <p:nvPr/>
                    </p:nvPicPr>
                    <p:blipFill>
                      <a:blip r:embed="rId9"/>
                      <a:srcRect/>
                      <a:stretch>
                        <a:fillRect/>
                      </a:stretch>
                    </p:blipFill>
                    <p:spPr bwMode="auto">
                      <a:xfrm>
                        <a:off x="3444875" y="2003425"/>
                        <a:ext cx="24431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215905037"/>
              </p:ext>
            </p:extLst>
          </p:nvPr>
        </p:nvGraphicFramePr>
        <p:xfrm>
          <a:off x="1609078" y="4460288"/>
          <a:ext cx="1628775" cy="419100"/>
        </p:xfrm>
        <a:graphic>
          <a:graphicData uri="http://schemas.openxmlformats.org/presentationml/2006/ole">
            <mc:AlternateContent xmlns:mc="http://schemas.openxmlformats.org/markup-compatibility/2006">
              <mc:Choice xmlns:v="urn:schemas-microsoft-com:vml" Requires="v">
                <p:oleObj spid="_x0000_s196712" name="Equation" r:id="rId10" imgW="1371600" imgH="380880" progId="Equation.DSMT4">
                  <p:embed/>
                </p:oleObj>
              </mc:Choice>
              <mc:Fallback>
                <p:oleObj name="Equation" r:id="rId10" imgW="1371600" imgH="380880" progId="Equation.DSMT4">
                  <p:embed/>
                  <p:pic>
                    <p:nvPicPr>
                      <p:cNvPr id="0" name=""/>
                      <p:cNvPicPr>
                        <a:picLocks noChangeAspect="1" noChangeArrowheads="1"/>
                      </p:cNvPicPr>
                      <p:nvPr/>
                    </p:nvPicPr>
                    <p:blipFill>
                      <a:blip r:embed="rId11"/>
                      <a:srcRect/>
                      <a:stretch>
                        <a:fillRect/>
                      </a:stretch>
                    </p:blipFill>
                    <p:spPr bwMode="auto">
                      <a:xfrm>
                        <a:off x="1609078" y="4460288"/>
                        <a:ext cx="16287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80854631"/>
      </p:ext>
    </p:extLst>
  </p:cSld>
  <p:clrMapOvr>
    <a:masterClrMapping/>
  </p:clrMapOvr>
  <mc:AlternateContent xmlns:mc="http://schemas.openxmlformats.org/markup-compatibility/2006">
    <mc:Choice xmlns:p14="http://schemas.microsoft.com/office/powerpoint/2010/main" Requires="p14">
      <p:transition spd="slow" p14:dur="2000" advTm="53907"/>
    </mc:Choice>
    <mc:Fallback>
      <p:transition spd="slow" advTm="5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Are aware that there are norms on discrete and continuous signals</a:t>
            </a:r>
            <a:endParaRPr lang="en-US" dirty="0" smtClean="0"/>
          </a:p>
          <a:p>
            <a:pPr lvl="1"/>
            <a:r>
              <a:rPr lang="en-US" dirty="0" smtClean="0"/>
              <a:t>Understand these are analogous to</a:t>
            </a:r>
            <a:br>
              <a:rPr lang="en-US" dirty="0" smtClean="0"/>
            </a:br>
            <a:r>
              <a:rPr lang="en-US" dirty="0" smtClean="0"/>
              <a:t>	the finite-dimensional norms</a:t>
            </a:r>
            <a:r>
              <a:rPr lang="en-US" dirty="0" smtClean="0"/>
              <a:t> </a:t>
            </a:r>
            <a:endParaRPr lang="en-US" dirty="0"/>
          </a:p>
        </p:txBody>
      </p:sp>
      <p:sp>
        <p:nvSpPr>
          <p:cNvPr id="4" name="Footer Placeholder 3"/>
          <p:cNvSpPr>
            <a:spLocks noGrp="1"/>
          </p:cNvSpPr>
          <p:nvPr>
            <p:ph type="ftr" sz="quarter" idx="11"/>
          </p:nvPr>
        </p:nvSpPr>
        <p:spPr/>
        <p:txBody>
          <a:bodyPr/>
          <a:lstStyle/>
          <a:p>
            <a:r>
              <a:rPr lang="en-CA" smtClean="0"/>
              <a:t>Norms in 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43284"/>
    </mc:Choice>
    <mc:Fallback>
      <p:transition spd="slow" advTm="4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8|48.6"/>
</p:tagLst>
</file>

<file path=ppt/tags/tag2.xml><?xml version="1.0" encoding="utf-8"?>
<p:tagLst xmlns:a="http://schemas.openxmlformats.org/drawingml/2006/main" xmlns:r="http://schemas.openxmlformats.org/officeDocument/2006/relationships" xmlns:p="http://schemas.openxmlformats.org/presentationml/2006/main">
  <p:tag name="TIMING" val="|11.1|6.6"/>
</p:tagLst>
</file>

<file path=ppt/tags/tag3.xml><?xml version="1.0" encoding="utf-8"?>
<p:tagLst xmlns:a="http://schemas.openxmlformats.org/drawingml/2006/main" xmlns:r="http://schemas.openxmlformats.org/officeDocument/2006/relationships" xmlns:p="http://schemas.openxmlformats.org/presentationml/2006/main">
  <p:tag name="TIMING" val="|34.8"/>
</p:tagLst>
</file>

<file path=ppt/tags/tag4.xml><?xml version="1.0" encoding="utf-8"?>
<p:tagLst xmlns:a="http://schemas.openxmlformats.org/drawingml/2006/main" xmlns:r="http://schemas.openxmlformats.org/officeDocument/2006/relationships" xmlns:p="http://schemas.openxmlformats.org/presentationml/2006/main">
  <p:tag name="TIMING" val="|29.8"/>
</p:tagLst>
</file>

<file path=ppt/tags/tag5.xml><?xml version="1.0" encoding="utf-8"?>
<p:tagLst xmlns:a="http://schemas.openxmlformats.org/drawingml/2006/main" xmlns:r="http://schemas.openxmlformats.org/officeDocument/2006/relationships" xmlns:p="http://schemas.openxmlformats.org/presentationml/2006/main">
  <p:tag name="TIMING" val="|33.2|8.9|16.7"/>
</p:tagLst>
</file>

<file path=ppt/tags/tag6.xml><?xml version="1.0" encoding="utf-8"?>
<p:tagLst xmlns:a="http://schemas.openxmlformats.org/drawingml/2006/main" xmlns:r="http://schemas.openxmlformats.org/officeDocument/2006/relationships" xmlns:p="http://schemas.openxmlformats.org/presentationml/2006/main">
  <p:tag name="TIMING" val="|3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25137</TotalTime>
  <Words>437</Words>
  <Application>Microsoft Office PowerPoint</Application>
  <PresentationFormat>On-screen Show (4:3)</PresentationFormat>
  <Paragraphs>110</Paragraphs>
  <Slides>13</Slides>
  <Notes>0</Notes>
  <HiddenSlides>0</HiddenSlides>
  <MMClips>13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13</vt:i4>
      </vt:variant>
    </vt:vector>
  </HeadingPairs>
  <TitlesOfParts>
    <vt:vector size="16" baseType="lpstr">
      <vt:lpstr>Office Theme</vt:lpstr>
      <vt:lpstr>Equation</vt:lpstr>
      <vt:lpstr>MathType 6.0 Equation</vt:lpstr>
      <vt:lpstr>4.4 Norms in other vector spaces</vt:lpstr>
      <vt:lpstr>Introduction</vt:lpstr>
      <vt:lpstr>2-norm of discrete signals</vt:lpstr>
      <vt:lpstr>2-norm of discrete signals</vt:lpstr>
      <vt:lpstr>2-norm of discrete signals</vt:lpstr>
      <vt:lpstr>Infinity-norm of discrete signals</vt:lpstr>
      <vt:lpstr>2-norms of continuous signals</vt:lpstr>
      <vt:lpstr>2-norms of continuous signals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503</cp:revision>
  <dcterms:created xsi:type="dcterms:W3CDTF">2020-04-30T19:27:29Z</dcterms:created>
  <dcterms:modified xsi:type="dcterms:W3CDTF">2020-09-29T07:58:38Z</dcterms:modified>
</cp:coreProperties>
</file>